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8" r:id="rId3"/>
    <p:sldId id="299" r:id="rId4"/>
    <p:sldId id="293" r:id="rId5"/>
    <p:sldId id="288" r:id="rId6"/>
    <p:sldId id="295" r:id="rId7"/>
    <p:sldId id="296" r:id="rId8"/>
    <p:sldId id="300" r:id="rId9"/>
    <p:sldId id="290" r:id="rId10"/>
    <p:sldId id="280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>
        <p:scale>
          <a:sx n="100" d="100"/>
          <a:sy n="100" d="100"/>
        </p:scale>
        <p:origin x="138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BCAC-D493-4798-B72D-4F927E680F1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3873-7E3D-46AE-AEF4-9C62C3992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94296-EC35-4112-AF24-451911137B2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2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5074E-172C-4563-8E21-94868422C2A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62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9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4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51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81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03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147760"/>
            <a:ext cx="68172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42" y="146969"/>
            <a:ext cx="1249589" cy="131195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804" y="146969"/>
            <a:ext cx="1319893" cy="13675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590" y="4291920"/>
            <a:ext cx="6243411" cy="25660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68" name="CustomShape 1"/>
          <p:cNvSpPr/>
          <p:nvPr/>
        </p:nvSpPr>
        <p:spPr>
          <a:xfrm>
            <a:off x="4929191" y="6557332"/>
            <a:ext cx="3946071" cy="272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ru-RU" spc="-1">
                <a:solidFill>
                  <a:srgbClr val="808080"/>
                </a:solidFill>
                <a:latin typeface="Calibri Light"/>
              </a:rPr>
              <a:t>г</a:t>
            </a:r>
            <a:r>
              <a:rPr lang="ru-RU" spc="-1" dirty="0">
                <a:solidFill>
                  <a:srgbClr val="808080"/>
                </a:solidFill>
                <a:latin typeface="Calibri Light"/>
              </a:rPr>
              <a:t>. Воронеж</a:t>
            </a:r>
            <a:endParaRPr lang="ru-RU" spc="-1" dirty="0"/>
          </a:p>
        </p:txBody>
      </p:sp>
      <p:pic>
        <p:nvPicPr>
          <p:cNvPr id="27654" name="Рисунок 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618" y="288142"/>
            <a:ext cx="860651" cy="11962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0" name="CustomShape 2"/>
          <p:cNvSpPr/>
          <p:nvPr/>
        </p:nvSpPr>
        <p:spPr>
          <a:xfrm>
            <a:off x="299631" y="3746623"/>
            <a:ext cx="3748768" cy="149905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pPr>
              <a:defRPr/>
            </a:pPr>
            <a:r>
              <a:rPr lang="ru-RU" sz="1600" b="1" spc="-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Калагастова</a:t>
            </a: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- заместитель министра имущественных и земельных отношений Воронежской области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904242" y="3746623"/>
            <a:ext cx="3930196" cy="177060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С.Н. – директор государственного бюджетного учреждения Воронежской области «Центр государственной кадастровой оценки Воронежской области»</a:t>
            </a:r>
          </a:p>
        </p:txBody>
      </p:sp>
      <p:sp>
        <p:nvSpPr>
          <p:cNvPr id="173" name="CustomShape 5"/>
          <p:cNvSpPr/>
          <p:nvPr/>
        </p:nvSpPr>
        <p:spPr>
          <a:xfrm>
            <a:off x="297090" y="1530363"/>
            <a:ext cx="8549821" cy="11828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endParaRPr lang="ru-RU" spc="-1" dirty="0"/>
          </a:p>
          <a:p>
            <a:pPr algn="ctr"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/>
              </a:rPr>
              <a:t>Проект </a:t>
            </a: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документов для рассмотрения споров о результатах определения кадастровой стоимости</a:t>
            </a:r>
            <a:r>
              <a:rPr lang="ru-RU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300" spc="-1" dirty="0"/>
          </a:p>
        </p:txBody>
      </p:sp>
      <p:sp>
        <p:nvSpPr>
          <p:cNvPr id="174" name="CustomShape 6"/>
          <p:cNvSpPr/>
          <p:nvPr/>
        </p:nvSpPr>
        <p:spPr>
          <a:xfrm>
            <a:off x="293688" y="2729040"/>
            <a:ext cx="8553223" cy="924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r>
              <a:rPr lang="ru-RU" sz="1600" spc="-1" dirty="0">
                <a:solidFill>
                  <a:schemeClr val="tx2"/>
                </a:solidFill>
                <a:latin typeface="Times New Roman"/>
              </a:rPr>
              <a:t>Цель –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 комиссии по рассмотрению споров, связанных с определением кадастровой стоимости объектов недвижимости. Сокращение сроков подготовки документов к заседанию комиссии на 25%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282474" y="60099"/>
            <a:ext cx="483054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3"/>
          <p:cNvSpPr/>
          <p:nvPr/>
        </p:nvSpPr>
        <p:spPr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25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1" y="145748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Line 4"/>
          <p:cNvSpPr/>
          <p:nvPr/>
        </p:nvSpPr>
        <p:spPr>
          <a:xfrm>
            <a:off x="224519" y="1268760"/>
            <a:ext cx="8852580" cy="0"/>
          </a:xfrm>
          <a:prstGeom prst="line">
            <a:avLst/>
          </a:prstGeom>
          <a:ln w="284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 МЕРОПРИЯТИЙ ПРОЕКТА </a:t>
            </a:r>
          </a:p>
          <a:p>
            <a:pPr algn="ctr">
              <a:defRPr/>
            </a:pPr>
            <a:r>
              <a:rPr lang="ru-RU" sz="1200" b="1" spc="-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документов для рассмотрения споров о результатах определения кадастровой стоимости</a:t>
            </a:r>
            <a:r>
              <a:rPr lang="ru-RU" sz="1200" b="1" spc="-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FBBFFC-9690-46D7-BE1E-A64BB12FF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10" y="1451130"/>
            <a:ext cx="8852580" cy="544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>
            <a:extLst>
              <a:ext uri="{FF2B5EF4-FFF2-40B4-BE49-F238E27FC236}">
                <a16:creationId xmlns:a16="http://schemas.microsoft.com/office/drawing/2014/main" id="{43E9BA52-64B0-4115-A245-063B99B76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2" t="21324" r="4813" b="40151"/>
          <a:stretch/>
        </p:blipFill>
        <p:spPr bwMode="auto">
          <a:xfrm>
            <a:off x="2601203" y="1783133"/>
            <a:ext cx="1568977" cy="1156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05" y="4661116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есть»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686" y="2828612"/>
            <a:ext cx="12965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обращения, проверка отчетов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1199" y="2869809"/>
            <a:ext cx="129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документов к заседанию комиссии 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954584" y="199534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634215" y="1980393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подготовки документов для заседания комиссии и по итогам заседания: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9" y="5628890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протокола и решений комиссии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1" y="1614488"/>
            <a:ext cx="1198979" cy="1216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01" y="4209045"/>
            <a:ext cx="985926" cy="1239296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150240" y="4571792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59926" y="4144454"/>
            <a:ext cx="1971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15 рабочих часов на подготовку к 1 заседанию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79" y="4232836"/>
            <a:ext cx="1090743" cy="1090743"/>
          </a:xfrm>
          <a:prstGeom prst="rect">
            <a:avLst/>
          </a:prstGeom>
        </p:spPr>
      </p:pic>
      <p:sp>
        <p:nvSpPr>
          <p:cNvPr id="37" name="Стрелка вправо 35">
            <a:extLst>
              <a:ext uri="{FF2B5EF4-FFF2-40B4-BE49-F238E27FC236}">
                <a16:creationId xmlns:a16="http://schemas.microsoft.com/office/drawing/2014/main" id="{39B9055C-6AE6-40C6-9090-045A58BFDC42}"/>
              </a:ext>
            </a:extLst>
          </p:cNvPr>
          <p:cNvSpPr/>
          <p:nvPr/>
        </p:nvSpPr>
        <p:spPr>
          <a:xfrm>
            <a:off x="1765162" y="456828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901038" y="5448858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Направление протокола для подписания председателем комиссии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78" y="1790326"/>
            <a:ext cx="1432567" cy="10744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67" y="4232810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4078407" y="457207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Направление результатов и публикация их на сайте</a:t>
            </a:r>
          </a:p>
        </p:txBody>
      </p:sp>
      <p:sp>
        <p:nvSpPr>
          <p:cNvPr id="52" name="Пятно 2 90">
            <a:extLst>
              <a:ext uri="{FF2B5EF4-FFF2-40B4-BE49-F238E27FC236}">
                <a16:creationId xmlns:a16="http://schemas.microsoft.com/office/drawing/2014/main" id="{82B45279-656F-40EE-B00E-89717E9F98E1}"/>
              </a:ext>
            </a:extLst>
          </p:cNvPr>
          <p:cNvSpPr/>
          <p:nvPr/>
        </p:nvSpPr>
        <p:spPr>
          <a:xfrm rot="474340">
            <a:off x="7184508" y="3099622"/>
            <a:ext cx="1786779" cy="11654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12EFE4E-821A-4785-A2ED-F2C21552DB43}"/>
              </a:ext>
            </a:extLst>
          </p:cNvPr>
          <p:cNvSpPr/>
          <p:nvPr/>
        </p:nvSpPr>
        <p:spPr>
          <a:xfrm>
            <a:off x="7402799" y="3355596"/>
            <a:ext cx="1284832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сотрудников при заполнении документов, подготавливаемых по результатам заседания комиссии</a:t>
            </a:r>
          </a:p>
        </p:txBody>
      </p:sp>
      <p:sp>
        <p:nvSpPr>
          <p:cNvPr id="54" name="Пятно 2 90">
            <a:extLst>
              <a:ext uri="{FF2B5EF4-FFF2-40B4-BE49-F238E27FC236}">
                <a16:creationId xmlns:a16="http://schemas.microsoft.com/office/drawing/2014/main" id="{25EE16E6-FF8F-46E3-9AB8-3579BFC1C22A}"/>
              </a:ext>
            </a:extLst>
          </p:cNvPr>
          <p:cNvSpPr/>
          <p:nvPr/>
        </p:nvSpPr>
        <p:spPr>
          <a:xfrm rot="474340">
            <a:off x="1933967" y="3469786"/>
            <a:ext cx="1567684" cy="99894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0027316-8D79-48E5-AF75-404957D155EE}"/>
              </a:ext>
            </a:extLst>
          </p:cNvPr>
          <p:cNvSpPr/>
          <p:nvPr/>
        </p:nvSpPr>
        <p:spPr>
          <a:xfrm>
            <a:off x="2056866" y="3830781"/>
            <a:ext cx="113795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электронной картотекой обращений</a:t>
            </a:r>
          </a:p>
        </p:txBody>
      </p:sp>
      <p:sp>
        <p:nvSpPr>
          <p:cNvPr id="57" name="Пятно 2 90">
            <a:extLst>
              <a:ext uri="{FF2B5EF4-FFF2-40B4-BE49-F238E27FC236}">
                <a16:creationId xmlns:a16="http://schemas.microsoft.com/office/drawing/2014/main" id="{B983A72B-24C1-4681-8007-E4C85131EF17}"/>
              </a:ext>
            </a:extLst>
          </p:cNvPr>
          <p:cNvSpPr/>
          <p:nvPr/>
        </p:nvSpPr>
        <p:spPr>
          <a:xfrm rot="474340">
            <a:off x="71499" y="3592834"/>
            <a:ext cx="1597178" cy="98607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FD3C3C-592E-4886-93B7-27D131BD97C0}"/>
              </a:ext>
            </a:extLst>
          </p:cNvPr>
          <p:cNvSpPr/>
          <p:nvPr/>
        </p:nvSpPr>
        <p:spPr>
          <a:xfrm>
            <a:off x="153360" y="3856308"/>
            <a:ext cx="113795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подготовка уведомлений, протоколов и решений Комиссии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9EAFCA-E650-4F17-875C-E6AC968DD3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6" y="1643242"/>
            <a:ext cx="1809726" cy="13576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34992" y="2820945"/>
            <a:ext cx="1508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Проведение заседания комиссии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протокола и решений комиссии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290A69-B3C2-4270-8F89-C3EA0900BE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3" y="4497098"/>
            <a:ext cx="12192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>
            <a:extLst>
              <a:ext uri="{FF2B5EF4-FFF2-40B4-BE49-F238E27FC236}">
                <a16:creationId xmlns:a16="http://schemas.microsoft.com/office/drawing/2014/main" id="{43E9BA52-64B0-4115-A245-063B99B76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2" t="21324" r="4813" b="40151"/>
          <a:stretch/>
        </p:blipFill>
        <p:spPr bwMode="auto">
          <a:xfrm>
            <a:off x="2601203" y="1783133"/>
            <a:ext cx="1568977" cy="1156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05" y="4661116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будет»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686" y="2828612"/>
            <a:ext cx="12965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обращения, проверка отчетов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1199" y="2869809"/>
            <a:ext cx="129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документов к заседанию комиссии 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954584" y="199534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634215" y="1980393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подготовки документов для заседания комиссии и по итогам заседания: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1" y="1614488"/>
            <a:ext cx="1198979" cy="1216048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59926" y="3950954"/>
            <a:ext cx="1971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11 рабочих часов на подготовку к 1 заседанию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79" y="4232836"/>
            <a:ext cx="1090743" cy="1090743"/>
          </a:xfrm>
          <a:prstGeom prst="rect">
            <a:avLst/>
          </a:prstGeom>
        </p:spPr>
      </p:pic>
      <p:sp>
        <p:nvSpPr>
          <p:cNvPr id="37" name="Стрелка вправо 35">
            <a:extLst>
              <a:ext uri="{FF2B5EF4-FFF2-40B4-BE49-F238E27FC236}">
                <a16:creationId xmlns:a16="http://schemas.microsoft.com/office/drawing/2014/main" id="{39B9055C-6AE6-40C6-9090-045A58BFDC42}"/>
              </a:ext>
            </a:extLst>
          </p:cNvPr>
          <p:cNvSpPr/>
          <p:nvPr/>
        </p:nvSpPr>
        <p:spPr>
          <a:xfrm>
            <a:off x="629737" y="457207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367711" y="5517345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Направление протокола для подписания председателем комиссии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67" y="4232810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4078407" y="457207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Направление результатов и публикация их на сайте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9EAFCA-E650-4F17-875C-E6AC968DD3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6" y="1643242"/>
            <a:ext cx="1809726" cy="13576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34992" y="2820945"/>
            <a:ext cx="1508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Проведение заседания комиссии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протокола и решений комиссии в автоматическом режиме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EC577E-ECB5-4F2C-8BE6-B200303E64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01" y="1658696"/>
            <a:ext cx="1353322" cy="12653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E4C3A-36AB-4D3E-823E-58B2A76BF7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30" y="4174356"/>
            <a:ext cx="1798509" cy="13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ТЕКУЩЕГО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документов для рассмотрения споров о результатах определения кадастровой стоимости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C07E8-9E70-4682-B6B9-FA9DCEB91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25" y="1554613"/>
            <a:ext cx="8832230" cy="44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ЦЕЛЕВОГО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документов для рассмотрения споров о результатах определения кадастровой стоимости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3487C-4E98-4F93-81B2-9000841C6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9" y="1466192"/>
            <a:ext cx="9054321" cy="40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специалиста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890FBB-0FF6-40FE-85CA-CB1C4334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55" y="1467336"/>
            <a:ext cx="8852580" cy="41533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7FDC2C-6147-46C9-9519-E670CD0FD36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059832" y="3443856"/>
            <a:ext cx="5695950" cy="188658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5015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Разработанная инструкция по работе с электронной картотекой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03C4A-02B2-45FD-932A-E409690B4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19" y="1196229"/>
            <a:ext cx="3805278" cy="45187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269827-09F6-4D1E-BAB1-9CC413B3B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017" y="1208769"/>
            <a:ext cx="4040146" cy="27221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74F59-84F1-4301-8973-61D47FD80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215" y="4043158"/>
            <a:ext cx="4040146" cy="26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Шаблоны уведомлений, протоколов и решений комиссии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80C962-05E7-410B-A099-7D2891B48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300615"/>
            <a:ext cx="2304256" cy="3497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C2B914-8E1B-4D90-90AB-7DD6DE2B0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180" y="1829026"/>
            <a:ext cx="2466212" cy="362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1CCB44-959D-4EAF-BC8D-E39180821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2636912"/>
            <a:ext cx="2507829" cy="3626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C51961-3390-4E2B-843F-348BF5D0A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101" y="1398512"/>
            <a:ext cx="2727344" cy="402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779CFB-F077-4E1D-A474-28A73D5F01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8964" y="1818076"/>
            <a:ext cx="3189690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987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79" y="223249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ПАСПОРТ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документов для рассмотрения споров о результатах определения кадастровой стоимости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047CCA-EAA6-409D-BCFA-1BAD54757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82" y="1230313"/>
            <a:ext cx="8852580" cy="56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9740</TotalTime>
  <Words>338</Words>
  <Application>Microsoft Office PowerPoint</Application>
  <PresentationFormat>Экран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Ноздрачёв Алексей Олегович</cp:lastModifiedBy>
  <cp:revision>149</cp:revision>
  <cp:lastPrinted>2021-01-19T13:59:43Z</cp:lastPrinted>
  <dcterms:created xsi:type="dcterms:W3CDTF">2021-01-15T07:11:03Z</dcterms:created>
  <dcterms:modified xsi:type="dcterms:W3CDTF">2024-07-02T16:04:04Z</dcterms:modified>
</cp:coreProperties>
</file>